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8" r:id="rId2"/>
    <p:sldMasterId id="2147483732" r:id="rId3"/>
  </p:sldMasterIdLst>
  <p:notesMasterIdLst>
    <p:notesMasterId r:id="rId21"/>
  </p:notesMasterIdLst>
  <p:handoutMasterIdLst>
    <p:handoutMasterId r:id="rId22"/>
  </p:handoutMasterIdLst>
  <p:sldIdLst>
    <p:sldId id="256" r:id="rId4"/>
    <p:sldId id="336" r:id="rId5"/>
    <p:sldId id="331" r:id="rId6"/>
    <p:sldId id="348" r:id="rId7"/>
    <p:sldId id="347" r:id="rId8"/>
    <p:sldId id="346" r:id="rId9"/>
    <p:sldId id="337" r:id="rId10"/>
    <p:sldId id="338" r:id="rId11"/>
    <p:sldId id="339" r:id="rId12"/>
    <p:sldId id="340" r:id="rId13"/>
    <p:sldId id="350" r:id="rId14"/>
    <p:sldId id="352" r:id="rId15"/>
    <p:sldId id="351" r:id="rId16"/>
    <p:sldId id="341" r:id="rId17"/>
    <p:sldId id="342" r:id="rId18"/>
    <p:sldId id="344" r:id="rId19"/>
    <p:sldId id="349" r:id="rId20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891233-B8A7-4785-B64E-94E6585B13E6}">
          <p14:sldIdLst>
            <p14:sldId id="256"/>
            <p14:sldId id="336"/>
            <p14:sldId id="331"/>
            <p14:sldId id="348"/>
            <p14:sldId id="347"/>
            <p14:sldId id="346"/>
            <p14:sldId id="337"/>
            <p14:sldId id="338"/>
            <p14:sldId id="339"/>
            <p14:sldId id="340"/>
            <p14:sldId id="350"/>
            <p14:sldId id="352"/>
            <p14:sldId id="351"/>
            <p14:sldId id="341"/>
            <p14:sldId id="342"/>
            <p14:sldId id="344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  <a:srgbClr val="000066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0890" autoAdjust="0"/>
  </p:normalViewPr>
  <p:slideViewPr>
    <p:cSldViewPr>
      <p:cViewPr>
        <p:scale>
          <a:sx n="100" d="100"/>
          <a:sy n="100" d="100"/>
        </p:scale>
        <p:origin x="-199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4414-7CC8-49D8-A393-A7FB37830EA5}" type="datetimeFigureOut">
              <a:rPr lang="en-GB" smtClean="0"/>
              <a:t>02/06/2014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7796-D852-4D5F-81DE-B60D533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3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16464"/>
            <a:ext cx="4890457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89066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3" y="9431339"/>
            <a:ext cx="289066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8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EF4FE85-E5B3-492B-B17B-A33079EAE50C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5</a:t>
            </a:fld>
            <a:endParaRPr lang="en-GB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56FA2E7-F5A6-4A0F-BB2C-27AC68E6E3D2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6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  <a:p>
            <a:endParaRPr lang="en-US" altLang="da-DK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0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EF4FE85-E5B3-492B-B17B-A33079EAE50C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>
                <a:defRPr/>
              </a:pPr>
              <a:t>17</a:t>
            </a:fld>
            <a:endParaRPr lang="en-GB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04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4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9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1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28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9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14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13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87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06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8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6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48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8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1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4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08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2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5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ts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7504" y="2348880"/>
            <a:ext cx="8197850" cy="1134616"/>
          </a:xfrm>
        </p:spPr>
        <p:txBody>
          <a:bodyPr/>
          <a:lstStyle/>
          <a:p>
            <a:pPr eaLnBrk="1" hangingPunct="1"/>
            <a:r>
              <a:rPr lang="en-US" dirty="0" smtClean="0"/>
              <a:t>European Regulatory Environment (just a part!)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96952"/>
            <a:ext cx="7560840" cy="381000"/>
          </a:xfrm>
        </p:spPr>
        <p:txBody>
          <a:bodyPr/>
          <a:lstStyle/>
          <a:p>
            <a:pPr eaLnBrk="1" hangingPunct="1"/>
            <a:r>
              <a:rPr lang="da-DK" b="1" dirty="0" smtClean="0"/>
              <a:t>Mark Thomas, ECO Director  </a:t>
            </a:r>
            <a:endParaRPr lang="da-DK" b="1" dirty="0"/>
          </a:p>
          <a:p>
            <a:pPr eaLnBrk="1" hangingPunct="1"/>
            <a:r>
              <a:rPr lang="en-GB" b="1" dirty="0"/>
              <a:t>CEPT Workshop on European Spectrum Management and Numbering</a:t>
            </a:r>
          </a:p>
          <a:p>
            <a:pPr eaLnBrk="1" hangingPunct="1"/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June 2014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European Commission:</a:t>
            </a:r>
            <a:br>
              <a:rPr lang="en-US" dirty="0" smtClean="0"/>
            </a:br>
            <a:r>
              <a:rPr lang="en-US" dirty="0" smtClean="0"/>
              <a:t>“DG CONNECT” </a:t>
            </a:r>
            <a:r>
              <a:rPr lang="en-US" dirty="0"/>
              <a:t>and </a:t>
            </a:r>
            <a:r>
              <a:rPr lang="en-US" dirty="0" smtClean="0"/>
              <a:t>“Enterprise and Industry”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333399"/>
                </a:solidFill>
              </a:rPr>
              <a:t>Directorate </a:t>
            </a:r>
            <a:r>
              <a:rPr lang="en-US" b="1" dirty="0" smtClean="0">
                <a:solidFill>
                  <a:srgbClr val="333399"/>
                </a:solidFill>
              </a:rPr>
              <a:t>General (DG) CONNECT</a:t>
            </a:r>
            <a:r>
              <a:rPr lang="en-US" dirty="0" smtClean="0">
                <a:solidFill>
                  <a:srgbClr val="333399"/>
                </a:solidFill>
              </a:rPr>
              <a:t>: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Driven by ‘Radio Spectrum Policy </a:t>
            </a:r>
            <a:r>
              <a:rPr lang="en-US" dirty="0" err="1" smtClean="0">
                <a:solidFill>
                  <a:srgbClr val="333399"/>
                </a:solidFill>
              </a:rPr>
              <a:t>Programme</a:t>
            </a:r>
            <a:r>
              <a:rPr lang="en-US" dirty="0" smtClean="0">
                <a:solidFill>
                  <a:srgbClr val="333399"/>
                </a:solidFill>
              </a:rPr>
              <a:t>’ (RSPP – agreed by EU member states, via EP and Council)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RSC</a:t>
            </a:r>
            <a:endParaRPr lang="ru-RU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da-DK" dirty="0" smtClean="0">
                <a:solidFill>
                  <a:srgbClr val="333399"/>
                </a:solidFill>
              </a:rPr>
              <a:t>RSPG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da-DK" dirty="0" smtClean="0">
                <a:solidFill>
                  <a:srgbClr val="333399"/>
                </a:solidFill>
              </a:rPr>
              <a:t>more..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da-DK" dirty="0" smtClean="0">
              <a:solidFill>
                <a:srgbClr val="333399"/>
              </a:solidFill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333399"/>
                </a:solidFill>
              </a:rPr>
              <a:t>Enterprise and Industry: 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TCAM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>
                <a:solidFill>
                  <a:srgbClr val="333399"/>
                </a:solidFill>
              </a:rPr>
              <a:t>m</a:t>
            </a:r>
            <a:r>
              <a:rPr lang="en-US" dirty="0" smtClean="0">
                <a:solidFill>
                  <a:srgbClr val="333399"/>
                </a:solidFill>
              </a:rPr>
              <a:t>ore…</a:t>
            </a:r>
            <a:endParaRPr lang="en-US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European Commission:</a:t>
            </a:r>
            <a:br>
              <a:rPr lang="en-US" dirty="0" smtClean="0"/>
            </a:br>
            <a:r>
              <a:rPr lang="en-US" dirty="0" smtClean="0"/>
              <a:t>Radio Spectrum Committee (RSC or ‘</a:t>
            </a:r>
            <a:r>
              <a:rPr lang="en-US" dirty="0" err="1" smtClean="0"/>
              <a:t>RSComm</a:t>
            </a:r>
            <a:r>
              <a:rPr lang="en-US" dirty="0" smtClean="0"/>
              <a:t>’)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1964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A committee </a:t>
            </a:r>
            <a:r>
              <a:rPr lang="da-DK" dirty="0">
                <a:solidFill>
                  <a:srgbClr val="333399"/>
                </a:solidFill>
              </a:rPr>
              <a:t>that makes </a:t>
            </a:r>
            <a:r>
              <a:rPr lang="da-DK" dirty="0" smtClean="0">
                <a:solidFill>
                  <a:srgbClr val="333399"/>
                </a:solidFill>
              </a:rPr>
              <a:t>decisions which bind EU member states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Chaired by the Commission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”Comitology” (eh, what’s that?)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Commission takes initiatives, member states and Commission have to agree on outcomes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RSComm can take Decisons, but some regulations need to be agreed by EU Council and Parliament – e.g. RSPP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RSComm meets 4 time per year</a:t>
            </a: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4" y="551723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European Union</a:t>
            </a:r>
            <a:br>
              <a:rPr lang="en-US" dirty="0" smtClean="0"/>
            </a:br>
            <a:r>
              <a:rPr lang="en-US" dirty="0" smtClean="0"/>
              <a:t>Radio Spectrum Policy Group (RSPG)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A high level advisory policy group of member states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Chaired by a member state; changes every two years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Commission provide the secretariat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Provides a top-level policy focus and context for Commission to recognise MS views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Has a work programme, reviewed every 1-2 years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Meets 3 times per year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Has become quite detailed in its reports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da-DK" dirty="0" smtClean="0">
                <a:solidFill>
                  <a:srgbClr val="333399"/>
                </a:solidFill>
              </a:rPr>
              <a:t>Member state commitment to working groups quite high; ECO has supported a few of the groups (to input ECC contributions)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da-DK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a-DK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8920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1412776"/>
            <a:ext cx="7543800" cy="533400"/>
          </a:xfrm>
        </p:spPr>
        <p:txBody>
          <a:bodyPr/>
          <a:lstStyle/>
          <a:p>
            <a:r>
              <a:rPr lang="en-US" dirty="0" smtClean="0"/>
              <a:t>BEREC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7990656" cy="381000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333399"/>
                </a:solidFill>
              </a:rPr>
              <a:t>A body of EU national regulators concerned with telecoms regulation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333399"/>
                </a:solidFill>
              </a:rPr>
              <a:t>Committee is made up of NRAs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S</a:t>
            </a:r>
            <a:r>
              <a:rPr lang="en-US" dirty="0" smtClean="0">
                <a:solidFill>
                  <a:srgbClr val="333399"/>
                </a:solidFill>
              </a:rPr>
              <a:t>upported by a secretariat which is an EU Agency (in Riga)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333399"/>
                </a:solidFill>
              </a:rPr>
              <a:t> i.e. an arm’s length part of the Commission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dirty="0">
              <a:solidFill>
                <a:srgbClr val="333399"/>
              </a:solidFill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333399"/>
                </a:solidFill>
              </a:rPr>
              <a:t>Concerned with economic regulation and telecommunications networks; interest in spectrum is less direct, and not technical. </a:t>
            </a:r>
            <a:endParaRPr lang="da-DK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7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Transition from R&amp;TTE to RED Directive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492896"/>
            <a:ext cx="8568953" cy="403244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R&amp;TTE Directive regulates placing radio </a:t>
            </a:r>
            <a:r>
              <a:rPr lang="da-DK" sz="2000" dirty="0" smtClean="0">
                <a:solidFill>
                  <a:srgbClr val="333399"/>
                </a:solidFill>
              </a:rPr>
              <a:t>&amp; </a:t>
            </a:r>
            <a:r>
              <a:rPr lang="en-US" sz="2000" dirty="0" smtClean="0">
                <a:solidFill>
                  <a:srgbClr val="333399"/>
                </a:solidFill>
              </a:rPr>
              <a:t>terminal </a:t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equipment on the European </a:t>
            </a:r>
            <a:r>
              <a:rPr lang="en-US" sz="2000" dirty="0">
                <a:solidFill>
                  <a:srgbClr val="333399"/>
                </a:solidFill>
              </a:rPr>
              <a:t>market and </a:t>
            </a:r>
            <a:r>
              <a:rPr lang="en-US" sz="2000" dirty="0" smtClean="0">
                <a:solidFill>
                  <a:srgbClr val="333399"/>
                </a:solidFill>
              </a:rPr>
              <a:t>putting it </a:t>
            </a:r>
            <a:r>
              <a:rPr lang="en-US" sz="2000" dirty="0">
                <a:solidFill>
                  <a:srgbClr val="333399"/>
                </a:solidFill>
              </a:rPr>
              <a:t>into service 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333399"/>
                </a:solidFill>
              </a:rPr>
              <a:t>Manufacturers </a:t>
            </a:r>
            <a:r>
              <a:rPr lang="en-US" sz="2000" dirty="0" smtClean="0">
                <a:solidFill>
                  <a:srgbClr val="333399"/>
                </a:solidFill>
              </a:rPr>
              <a:t>usually apply </a:t>
            </a:r>
            <a:r>
              <a:rPr lang="en-US" sz="2000" dirty="0">
                <a:solidFill>
                  <a:srgbClr val="333399"/>
                </a:solidFill>
              </a:rPr>
              <a:t>Harmonized Standards developed by ETSI and </a:t>
            </a:r>
            <a:r>
              <a:rPr lang="en-US" sz="2000" dirty="0" smtClean="0">
                <a:solidFill>
                  <a:srgbClr val="333399"/>
                </a:solidFill>
              </a:rPr>
              <a:t>CEN/CENELEC for placing equipment on the market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Market </a:t>
            </a:r>
            <a:r>
              <a:rPr lang="en-US" sz="2000" dirty="0">
                <a:solidFill>
                  <a:srgbClr val="333399"/>
                </a:solidFill>
              </a:rPr>
              <a:t>Surveillance </a:t>
            </a:r>
            <a:r>
              <a:rPr lang="en-US" sz="2000" dirty="0" smtClean="0">
                <a:solidFill>
                  <a:srgbClr val="333399"/>
                </a:solidFill>
              </a:rPr>
              <a:t>Authorities (MSA) are responsible for national implementation of the R&amp;TTE Directive  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333399"/>
                </a:solidFill>
              </a:rPr>
              <a:t>TCAM Committee is ”monitoring” the implementation of the R&amp;TTE Directive</a:t>
            </a:r>
          </a:p>
          <a:p>
            <a:pPr>
              <a:buClr>
                <a:srgbClr val="FF0000"/>
              </a:buClr>
            </a:pPr>
            <a:r>
              <a:rPr lang="en-GB" sz="2000" dirty="0">
                <a:solidFill>
                  <a:srgbClr val="333399"/>
                </a:solidFill>
              </a:rPr>
              <a:t>R&amp;TTE Directive will be repealed on 13 June 2016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The new Radio Equipment Directive (RED) also covers receivers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10" y="2204864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33400"/>
          </a:xfrm>
        </p:spPr>
        <p:txBody>
          <a:bodyPr/>
          <a:lstStyle/>
          <a:p>
            <a:r>
              <a:rPr lang="da-DK" dirty="0"/>
              <a:t>ETSI: European Telecommunications Standards Institute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6697538" cy="38100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ETSI </a:t>
            </a:r>
            <a:r>
              <a:rPr lang="en-US" sz="2000" dirty="0">
                <a:solidFill>
                  <a:srgbClr val="333399"/>
                </a:solidFill>
              </a:rPr>
              <a:t>was created by CEPT in 1988 </a:t>
            </a:r>
            <a:endParaRPr lang="en-US" sz="2000" dirty="0" smtClean="0">
              <a:solidFill>
                <a:srgbClr val="333399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Produces </a:t>
            </a:r>
            <a:r>
              <a:rPr lang="en-US" sz="2000" dirty="0">
                <a:solidFill>
                  <a:srgbClr val="333399"/>
                </a:solidFill>
              </a:rPr>
              <a:t>standards </a:t>
            </a:r>
            <a:r>
              <a:rPr lang="en-US" sz="2000" dirty="0" smtClean="0">
                <a:solidFill>
                  <a:srgbClr val="333399"/>
                </a:solidFill>
              </a:rPr>
              <a:t>and </a:t>
            </a:r>
            <a:r>
              <a:rPr lang="en-US" sz="2000" dirty="0" err="1" smtClean="0">
                <a:solidFill>
                  <a:srgbClr val="333399"/>
                </a:solidFill>
              </a:rPr>
              <a:t>SRDocs</a:t>
            </a:r>
            <a:r>
              <a:rPr lang="en-US" sz="2000" dirty="0" smtClean="0">
                <a:solidFill>
                  <a:srgbClr val="333399"/>
                </a:solidFill>
              </a:rPr>
              <a:t> for ICT, </a:t>
            </a:r>
            <a:r>
              <a:rPr lang="en-US" sz="2000" dirty="0">
                <a:solidFill>
                  <a:srgbClr val="333399"/>
                </a:solidFill>
              </a:rPr>
              <a:t>including fixed, mobile, radio, converged, broadcast and internet technologies</a:t>
            </a: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Not-for-profit </a:t>
            </a:r>
            <a:r>
              <a:rPr lang="en-US" sz="2000" dirty="0" err="1" smtClean="0">
                <a:solidFill>
                  <a:srgbClr val="333399"/>
                </a:solidFill>
              </a:rPr>
              <a:t>organisation</a:t>
            </a:r>
            <a:r>
              <a:rPr lang="en-US" sz="2000" dirty="0" smtClean="0">
                <a:solidFill>
                  <a:srgbClr val="333399"/>
                </a:solidFill>
              </a:rPr>
              <a:t>; more </a:t>
            </a:r>
            <a:r>
              <a:rPr lang="en-US" sz="2000" dirty="0">
                <a:solidFill>
                  <a:srgbClr val="333399"/>
                </a:solidFill>
              </a:rPr>
              <a:t>than 700 </a:t>
            </a:r>
            <a:r>
              <a:rPr lang="en-US" sz="2000" dirty="0" smtClean="0">
                <a:solidFill>
                  <a:srgbClr val="333399"/>
                </a:solidFill>
              </a:rPr>
              <a:t>member </a:t>
            </a:r>
            <a:r>
              <a:rPr lang="en-US" sz="2000" dirty="0">
                <a:solidFill>
                  <a:srgbClr val="333399"/>
                </a:solidFill>
              </a:rPr>
              <a:t>from 62 </a:t>
            </a:r>
            <a:r>
              <a:rPr lang="en-US" sz="2000" dirty="0" smtClean="0">
                <a:solidFill>
                  <a:srgbClr val="333399"/>
                </a:solidFill>
              </a:rPr>
              <a:t>countries</a:t>
            </a:r>
          </a:p>
          <a:p>
            <a:pPr eaLnBrk="1" hangingPunct="1">
              <a:buClr>
                <a:srgbClr val="FF0000"/>
              </a:buClr>
            </a:pPr>
            <a:r>
              <a:rPr lang="en-GB" sz="2000" dirty="0">
                <a:solidFill>
                  <a:srgbClr val="333399"/>
                </a:solidFill>
              </a:rPr>
              <a:t>Recognized by the European Union as a European Standards </a:t>
            </a:r>
            <a:r>
              <a:rPr lang="en-GB" sz="2000" dirty="0" smtClean="0">
                <a:solidFill>
                  <a:srgbClr val="333399"/>
                </a:solidFill>
              </a:rPr>
              <a:t>Organisation</a:t>
            </a:r>
            <a:endParaRPr lang="en-GB" sz="2000" dirty="0">
              <a:solidFill>
                <a:srgbClr val="333399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>
                <a:solidFill>
                  <a:srgbClr val="333399"/>
                </a:solidFill>
              </a:rPr>
              <a:t>CEPT and ETSI cooperate based on a Memorandum of Understanding (</a:t>
            </a:r>
            <a:r>
              <a:rPr lang="en-US" sz="2000" dirty="0" err="1" smtClean="0">
                <a:solidFill>
                  <a:srgbClr val="333399"/>
                </a:solidFill>
              </a:rPr>
              <a:t>MoU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  <a:endParaRPr lang="en-US" sz="2000" dirty="0">
              <a:solidFill>
                <a:srgbClr val="333399"/>
              </a:solidFill>
            </a:endParaRPr>
          </a:p>
          <a:p>
            <a:endParaRPr lang="da-DK" sz="2000" dirty="0"/>
          </a:p>
        </p:txBody>
      </p:sp>
      <p:pic>
        <p:nvPicPr>
          <p:cNvPr id="5" name="Picture 6" descr="ETSI LogoTag_p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90825"/>
            <a:ext cx="2000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52499" r="37083" b="20833"/>
          <a:stretch>
            <a:fillRect/>
          </a:stretch>
        </p:blipFill>
        <p:spPr bwMode="auto">
          <a:xfrm>
            <a:off x="6877050" y="4581128"/>
            <a:ext cx="2162175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ETSI (2)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062664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da-DK" dirty="0">
                <a:solidFill>
                  <a:srgbClr val="333399"/>
                </a:solidFill>
              </a:rPr>
              <a:t>Wide range of </a:t>
            </a:r>
            <a:r>
              <a:rPr lang="da-DK" dirty="0" smtClean="0">
                <a:solidFill>
                  <a:srgbClr val="333399"/>
                </a:solidFill>
              </a:rPr>
              <a:t>activities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da-DK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da-DK" dirty="0">
                <a:solidFill>
                  <a:srgbClr val="333399"/>
                </a:solidFill>
              </a:rPr>
              <a:t>Success in standardisation: Low Power Radio, Short Range Devices, TETRA, GSM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da-DK" sz="1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da-DK" dirty="0">
                <a:solidFill>
                  <a:srgbClr val="333399"/>
                </a:solidFill>
              </a:rPr>
              <a:t>Find more at: </a:t>
            </a:r>
            <a:r>
              <a:rPr lang="da-DK" dirty="0">
                <a:solidFill>
                  <a:srgbClr val="333399"/>
                </a:solidFill>
                <a:hlinkClick r:id="rId2"/>
              </a:rPr>
              <a:t>www.etsi.org</a:t>
            </a:r>
            <a:endParaRPr lang="da-DK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ETSI LogoTag_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46763"/>
            <a:ext cx="2000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24440" r="48125" b="67815"/>
          <a:stretch>
            <a:fillRect/>
          </a:stretch>
        </p:blipFill>
        <p:spPr bwMode="auto">
          <a:xfrm>
            <a:off x="250700" y="2717403"/>
            <a:ext cx="868362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4553" r="1997" b="69330"/>
          <a:stretch>
            <a:fillRect/>
          </a:stretch>
        </p:blipFill>
        <p:spPr bwMode="auto">
          <a:xfrm>
            <a:off x="250700" y="4046959"/>
            <a:ext cx="87137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6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9272" y="1412776"/>
            <a:ext cx="9145016" cy="533400"/>
          </a:xfrm>
        </p:spPr>
        <p:txBody>
          <a:bodyPr/>
          <a:lstStyle/>
          <a:p>
            <a:r>
              <a:rPr lang="da-DK" altLang="da-DK" sz="2200" dirty="0" smtClean="0"/>
              <a:t>European  regulatory framework for radio spectrum and equipment </a:t>
            </a:r>
            <a:endParaRPr lang="en-GB" altLang="da-DK" sz="2200" dirty="0" smtClean="0"/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907704" y="2130424"/>
            <a:ext cx="5112568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126163" y="4667250"/>
            <a:ext cx="233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</a:rPr>
              <a:t>Read more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  <a:hlinkClick r:id=""/>
              </a:rPr>
              <a:t>http://apps.cept.org/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  <a:hlinkClick r:id=""/>
              </a:rPr>
              <a:t>eccetsirel/</a:t>
            </a:r>
            <a:endParaRPr lang="en-GB" altLang="da-DK" dirty="0">
              <a:solidFill>
                <a:srgbClr val="000000"/>
              </a:solidFill>
            </a:endParaRPr>
          </a:p>
        </p:txBody>
      </p:sp>
      <p:cxnSp>
        <p:nvCxnSpPr>
          <p:cNvPr id="6149" name="Straight Arrow Connector 11"/>
          <p:cNvCxnSpPr>
            <a:cxnSpLocks noChangeShapeType="1"/>
          </p:cNvCxnSpPr>
          <p:nvPr/>
        </p:nvCxnSpPr>
        <p:spPr bwMode="auto">
          <a:xfrm flipH="1" flipV="1">
            <a:off x="7007226" y="2775857"/>
            <a:ext cx="589110" cy="50912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346450"/>
            <a:ext cx="7921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445125"/>
            <a:ext cx="942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36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and European-wide regulations</a:t>
            </a:r>
            <a:endParaRPr lang="da-DK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70475"/>
              </p:ext>
            </p:extLst>
          </p:nvPr>
        </p:nvGraphicFramePr>
        <p:xfrm>
          <a:off x="1051719" y="4520333"/>
          <a:ext cx="9191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Clip" r:id="rId3" imgW="1808683" imgH="1519733" progId="MS_ClipArt_Gallery.5">
                  <p:embed/>
                </p:oleObj>
              </mc:Choice>
              <mc:Fallback>
                <p:oleObj name="Clip" r:id="rId3" imgW="1808683" imgH="151973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719" y="4520333"/>
                        <a:ext cx="9191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77795"/>
              </p:ext>
            </p:extLst>
          </p:nvPr>
        </p:nvGraphicFramePr>
        <p:xfrm>
          <a:off x="2609057" y="2284983"/>
          <a:ext cx="4714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Clip" r:id="rId5" imgW="867766" imgH="1739189" progId="MS_ClipArt_Gallery.5">
                  <p:embed/>
                </p:oleObj>
              </mc:Choice>
              <mc:Fallback>
                <p:oleObj name="Clip" r:id="rId5" imgW="867766" imgH="1739189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057" y="2284983"/>
                        <a:ext cx="4714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05376"/>
              </p:ext>
            </p:extLst>
          </p:nvPr>
        </p:nvGraphicFramePr>
        <p:xfrm>
          <a:off x="2016349" y="2214414"/>
          <a:ext cx="5302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Clip" r:id="rId7" imgW="1871050" imgH="3468986" progId="MS_ClipArt_Gallery.5">
                  <p:embed/>
                </p:oleObj>
              </mc:Choice>
              <mc:Fallback>
                <p:oleObj name="Clip" r:id="rId7" imgW="1871050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349" y="2214414"/>
                        <a:ext cx="5302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80325"/>
              </p:ext>
            </p:extLst>
          </p:nvPr>
        </p:nvGraphicFramePr>
        <p:xfrm>
          <a:off x="1976438" y="3199532"/>
          <a:ext cx="7889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Clip" r:id="rId9" imgW="4090657" imgH="3468986" progId="MS_ClipArt_Gallery.5">
                  <p:embed/>
                </p:oleObj>
              </mc:Choice>
              <mc:Fallback>
                <p:oleObj name="Clip" r:id="rId9" imgW="4090657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199532"/>
                        <a:ext cx="7889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63100"/>
              </p:ext>
            </p:extLst>
          </p:nvPr>
        </p:nvGraphicFramePr>
        <p:xfrm>
          <a:off x="2305050" y="3358282"/>
          <a:ext cx="8509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Clip" r:id="rId11" imgW="1572768" imgH="1818742" progId="MS_ClipArt_Gallery.5">
                  <p:embed/>
                </p:oleObj>
              </mc:Choice>
              <mc:Fallback>
                <p:oleObj name="Clip" r:id="rId11" imgW="1572768" imgH="1818742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58282"/>
                        <a:ext cx="8509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042546"/>
              </p:ext>
            </p:extLst>
          </p:nvPr>
        </p:nvGraphicFramePr>
        <p:xfrm>
          <a:off x="1519238" y="2052563"/>
          <a:ext cx="3175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Clip" r:id="rId13" imgW="542239" imgH="1913839" progId="MS_ClipArt_Gallery.5">
                  <p:embed/>
                </p:oleObj>
              </mc:Choice>
              <mc:Fallback>
                <p:oleObj name="Clip" r:id="rId13" imgW="542239" imgH="1913839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2052563"/>
                        <a:ext cx="3175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23993"/>
              </p:ext>
            </p:extLst>
          </p:nvPr>
        </p:nvGraphicFramePr>
        <p:xfrm>
          <a:off x="1475656" y="3359870"/>
          <a:ext cx="6365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Clip" r:id="rId15" imgW="1361542" imgH="1778508" progId="MS_ClipArt_Gallery.5">
                  <p:embed/>
                </p:oleObj>
              </mc:Choice>
              <mc:Fallback>
                <p:oleObj name="Clip" r:id="rId15" imgW="1361542" imgH="177850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59870"/>
                        <a:ext cx="6365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304337"/>
              </p:ext>
            </p:extLst>
          </p:nvPr>
        </p:nvGraphicFramePr>
        <p:xfrm>
          <a:off x="1571626" y="4157589"/>
          <a:ext cx="1117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Clip" r:id="rId17" imgW="4579545" imgH="1733739" progId="MS_ClipArt_Gallery.5">
                  <p:embed/>
                </p:oleObj>
              </mc:Choice>
              <mc:Fallback>
                <p:oleObj name="Clip" r:id="rId17" imgW="4579545" imgH="1733739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6" y="4157589"/>
                        <a:ext cx="1117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36367"/>
              </p:ext>
            </p:extLst>
          </p:nvPr>
        </p:nvGraphicFramePr>
        <p:xfrm>
          <a:off x="1924051" y="4874344"/>
          <a:ext cx="920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Clip" r:id="rId19" imgW="4579545" imgH="3484075" progId="MS_ClipArt_Gallery.5">
                  <p:embed/>
                </p:oleObj>
              </mc:Choice>
              <mc:Fallback>
                <p:oleObj name="Clip" r:id="rId19" imgW="4579545" imgH="348407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1" y="4874344"/>
                        <a:ext cx="9207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23397"/>
              </p:ext>
            </p:extLst>
          </p:nvPr>
        </p:nvGraphicFramePr>
        <p:xfrm>
          <a:off x="2841625" y="4365104"/>
          <a:ext cx="72231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Clip" r:id="rId21" imgW="2008360" imgH="3468986" progId="MS_ClipArt_Gallery.5">
                  <p:embed/>
                </p:oleObj>
              </mc:Choice>
              <mc:Fallback>
                <p:oleObj name="Clip" r:id="rId21" imgW="2008360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365104"/>
                        <a:ext cx="722313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24234"/>
              </p:ext>
            </p:extLst>
          </p:nvPr>
        </p:nvGraphicFramePr>
        <p:xfrm>
          <a:off x="2742903" y="3913907"/>
          <a:ext cx="800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Clip" r:id="rId23" imgW="2158898" imgH="1610258" progId="MS_ClipArt_Gallery.5">
                  <p:embed/>
                </p:oleObj>
              </mc:Choice>
              <mc:Fallback>
                <p:oleObj name="Clip" r:id="rId23" imgW="2158898" imgH="161025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903" y="3913907"/>
                        <a:ext cx="800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1463" y="2651984"/>
            <a:ext cx="1962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2000" b="1" u="sng" dirty="0" smtClean="0">
                <a:latin typeface="Times New Roman" pitchFamily="18" charset="0"/>
              </a:rPr>
              <a:t>National</a:t>
            </a:r>
          </a:p>
          <a:p>
            <a:pPr algn="l"/>
            <a:r>
              <a:rPr lang="da-DK" sz="2000" b="1" u="sng" dirty="0" smtClean="0">
                <a:latin typeface="Times New Roman" pitchFamily="18" charset="0"/>
              </a:rPr>
              <a:t>Administrations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563938" y="2567707"/>
            <a:ext cx="1649412" cy="21590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845174" y="4259982"/>
            <a:ext cx="1895177" cy="9366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GB" sz="1400" b="1">
                <a:latin typeface="Times New Roman" pitchFamily="18" charset="0"/>
              </a:rPr>
              <a:t>ETSI</a:t>
            </a:r>
            <a:endParaRPr lang="en-GB" sz="1400">
              <a:latin typeface="Times New Roman" pitchFamily="18" charset="0"/>
            </a:endParaRPr>
          </a:p>
          <a:p>
            <a:pPr eaLnBrk="0" hangingPunct="0"/>
            <a:r>
              <a:rPr lang="en-GB" sz="1400">
                <a:latin typeface="Times New Roman" pitchFamily="18" charset="0"/>
              </a:rPr>
              <a:t>Governmental &amp;</a:t>
            </a:r>
          </a:p>
          <a:p>
            <a:pPr eaLnBrk="0" hangingPunct="0"/>
            <a:r>
              <a:rPr lang="en-GB" sz="1400">
                <a:latin typeface="Times New Roman" pitchFamily="18" charset="0"/>
              </a:rPr>
              <a:t> industry members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599238" y="3167782"/>
            <a:ext cx="661987" cy="1092200"/>
            <a:chOff x="4202" y="2039"/>
            <a:chExt cx="417" cy="688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245" y="2039"/>
              <a:ext cx="0" cy="6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4245" y="2039"/>
              <a:ext cx="374" cy="32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4245" y="2367"/>
              <a:ext cx="374" cy="36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202" y="2282"/>
              <a:ext cx="3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GB" sz="1200" b="1">
                  <a:latin typeface="Times New Roman" pitchFamily="18" charset="0"/>
                </a:rPr>
                <a:t>MoUs</a:t>
              </a:r>
              <a:endParaRPr lang="en-GB" sz="1200"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148262" y="2075582"/>
            <a:ext cx="3206952" cy="1092200"/>
            <a:chOff x="3338" y="1351"/>
            <a:chExt cx="1876" cy="688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338" y="1351"/>
              <a:ext cx="1876" cy="6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GB" sz="1400" b="1" dirty="0">
                  <a:latin typeface="Times New Roman" pitchFamily="18" charset="0"/>
                </a:rPr>
                <a:t>CEPT</a:t>
              </a:r>
              <a:endParaRPr lang="en-GB" sz="1400" dirty="0">
                <a:latin typeface="Times New Roman" pitchFamily="18" charset="0"/>
              </a:endParaRPr>
            </a:p>
            <a:p>
              <a:pPr eaLnBrk="0" hangingPunct="0"/>
              <a:r>
                <a:rPr lang="en-GB" sz="1400" dirty="0">
                  <a:latin typeface="Times New Roman" pitchFamily="18" charset="0"/>
                </a:rPr>
                <a:t>Conference of European </a:t>
              </a:r>
            </a:p>
            <a:p>
              <a:pPr eaLnBrk="0" hangingPunct="0"/>
              <a:r>
                <a:rPr lang="en-GB" sz="1400" dirty="0">
                  <a:latin typeface="Times New Roman" pitchFamily="18" charset="0"/>
                </a:rPr>
                <a:t>Post &amp; Telecom </a:t>
              </a:r>
              <a:r>
                <a:rPr lang="en-GB" sz="1400" dirty="0" smtClean="0">
                  <a:latin typeface="Times New Roman" pitchFamily="18" charset="0"/>
                </a:rPr>
                <a:t>Administrations</a:t>
              </a:r>
            </a:p>
            <a:p>
              <a:pPr algn="ctr" eaLnBrk="0" hangingPunct="0"/>
              <a:r>
                <a:rPr lang="da-DK" sz="1400" b="1" dirty="0" smtClean="0">
                  <a:latin typeface="Times New Roman" pitchFamily="18" charset="0"/>
                </a:rPr>
                <a:t>48 countries </a:t>
              </a:r>
              <a:endParaRPr lang="en-GB" sz="1400" b="1" dirty="0">
                <a:latin typeface="Times New Roman" pitchFamily="18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422" y="1389"/>
              <a:ext cx="362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GB" sz="1400">
                  <a:latin typeface="Times New Roman" pitchFamily="18" charset="0"/>
                </a:rPr>
                <a:t>ECO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285038" y="3272557"/>
            <a:ext cx="1679450" cy="884238"/>
            <a:chOff x="4634" y="2105"/>
            <a:chExt cx="877" cy="557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634" y="2105"/>
              <a:ext cx="877" cy="55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GB" sz="1400" b="1" dirty="0">
                  <a:latin typeface="Times New Roman" pitchFamily="18" charset="0"/>
                </a:rPr>
                <a:t>EU</a:t>
              </a:r>
              <a:endParaRPr lang="en-GB" sz="1400" dirty="0">
                <a:latin typeface="Times New Roman" pitchFamily="18" charset="0"/>
              </a:endParaRPr>
            </a:p>
            <a:p>
              <a:pPr eaLnBrk="0" hangingPunct="0"/>
              <a:r>
                <a:rPr lang="en-GB" sz="1400" dirty="0">
                  <a:latin typeface="Times New Roman" pitchFamily="18" charset="0"/>
                </a:rPr>
                <a:t>European Union</a:t>
              </a:r>
            </a:p>
            <a:p>
              <a:pPr eaLnBrk="0" hangingPunct="0"/>
              <a:r>
                <a:rPr lang="en-GB" sz="1400" b="1" dirty="0" smtClean="0">
                  <a:latin typeface="Times New Roman" pitchFamily="18" charset="0"/>
                </a:rPr>
                <a:t>28 </a:t>
              </a:r>
              <a:r>
                <a:rPr lang="en-GB" sz="1400" b="1" dirty="0">
                  <a:latin typeface="Times New Roman" pitchFamily="18" charset="0"/>
                </a:rPr>
                <a:t>countries</a:t>
              </a:r>
              <a:endParaRPr lang="en-GB" sz="1400" dirty="0">
                <a:latin typeface="Times New Roman" pitchFamily="18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193" y="2160"/>
              <a:ext cx="318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GB" sz="1400">
                  <a:latin typeface="Times New Roman" pitchFamily="18" charset="0"/>
                </a:rPr>
                <a:t>EC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187450" y="6168157"/>
            <a:ext cx="73437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latin typeface="Tahoma" pitchFamily="34" charset="0"/>
              </a:rPr>
              <a:t>Manufacturers/</a:t>
            </a:r>
            <a:r>
              <a:rPr lang="da-DK" sz="2400" b="1">
                <a:latin typeface="Tahoma" pitchFamily="34" charset="0"/>
              </a:rPr>
              <a:t>operators/organisations</a:t>
            </a:r>
            <a:endParaRPr lang="en-US" sz="2400" b="1">
              <a:latin typeface="Tahoma" pitchFamily="34" charset="0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36738" y="2928070"/>
            <a:ext cx="6264275" cy="3257550"/>
            <a:chOff x="1202" y="1888"/>
            <a:chExt cx="3946" cy="2052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202" y="3748"/>
              <a:ext cx="635" cy="192"/>
              <a:chOff x="1202" y="3748"/>
              <a:chExt cx="635" cy="192"/>
            </a:xfrm>
          </p:grpSpPr>
          <p:sp>
            <p:nvSpPr>
              <p:cNvPr id="43" name="Line 33"/>
              <p:cNvSpPr>
                <a:spLocks noChangeShapeType="1"/>
              </p:cNvSpPr>
              <p:nvPr/>
            </p:nvSpPr>
            <p:spPr bwMode="auto">
              <a:xfrm flipV="1">
                <a:off x="1837" y="3748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Line 34"/>
              <p:cNvSpPr>
                <a:spLocks noChangeShapeType="1"/>
              </p:cNvSpPr>
              <p:nvPr/>
            </p:nvSpPr>
            <p:spPr bwMode="auto">
              <a:xfrm flipV="1">
                <a:off x="1202" y="3748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1300" y="3748"/>
                <a:ext cx="4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400" b="1">
                    <a:latin typeface="Times New Roman" pitchFamily="18" charset="0"/>
                  </a:rPr>
                  <a:t>Lobby</a:t>
                </a:r>
                <a:endParaRPr lang="en-US" sz="1400" b="1">
                  <a:latin typeface="Times New Roman" pitchFamily="18" charset="0"/>
                </a:endParaRPr>
              </a:p>
            </p:txBody>
          </p:sp>
        </p:grp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2699" y="1888"/>
              <a:ext cx="772" cy="2041"/>
              <a:chOff x="2699" y="1888"/>
              <a:chExt cx="772" cy="2041"/>
            </a:xfrm>
          </p:grpSpPr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flipV="1">
                <a:off x="3470" y="1888"/>
                <a:ext cx="0" cy="20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Text Box 38"/>
              <p:cNvSpPr txBox="1">
                <a:spLocks noChangeArrowheads="1"/>
              </p:cNvSpPr>
              <p:nvPr/>
            </p:nvSpPr>
            <p:spPr bwMode="auto">
              <a:xfrm>
                <a:off x="2699" y="3566"/>
                <a:ext cx="77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sz="1400" b="1">
                    <a:latin typeface="Times New Roman" pitchFamily="18" charset="0"/>
                  </a:rPr>
                  <a:t>Studies, consultations</a:t>
                </a:r>
                <a:endParaRPr lang="en-US" sz="1400" b="1">
                  <a:latin typeface="Times New Roman" pitchFamily="18" charset="0"/>
                </a:endParaRPr>
              </a:p>
            </p:txBody>
          </p:sp>
        </p:grp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3651" y="3339"/>
              <a:ext cx="726" cy="590"/>
              <a:chOff x="3651" y="3339"/>
              <a:chExt cx="726" cy="590"/>
            </a:xfrm>
          </p:grpSpPr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 flipV="1">
                <a:off x="4332" y="3339"/>
                <a:ext cx="0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Text Box 41"/>
              <p:cNvSpPr txBox="1">
                <a:spLocks noChangeArrowheads="1"/>
              </p:cNvSpPr>
              <p:nvPr/>
            </p:nvSpPr>
            <p:spPr bwMode="auto">
              <a:xfrm>
                <a:off x="3651" y="3702"/>
                <a:ext cx="72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sz="1400" b="1">
                    <a:latin typeface="Times New Roman" pitchFamily="18" charset="0"/>
                  </a:rPr>
                  <a:t>Direct input</a:t>
                </a:r>
                <a:endParaRPr lang="en-US" sz="1400" b="1">
                  <a:latin typeface="Times New Roman" pitchFamily="18" charset="0"/>
                </a:endParaRPr>
              </a:p>
            </p:txBody>
          </p:sp>
        </p:grp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4332" y="2682"/>
              <a:ext cx="816" cy="1225"/>
              <a:chOff x="4332" y="2682"/>
              <a:chExt cx="816" cy="1225"/>
            </a:xfrm>
          </p:grpSpPr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 flipV="1">
                <a:off x="5107" y="2682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Text Box 44"/>
              <p:cNvSpPr txBox="1">
                <a:spLocks noChangeArrowheads="1"/>
              </p:cNvSpPr>
              <p:nvPr/>
            </p:nvSpPr>
            <p:spPr bwMode="auto">
              <a:xfrm>
                <a:off x="4332" y="3566"/>
                <a:ext cx="8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sz="1400" b="1">
                    <a:latin typeface="Times New Roman" pitchFamily="18" charset="0"/>
                  </a:rPr>
                  <a:t>Lobby, consultations</a:t>
                </a:r>
                <a:endParaRPr lang="en-US" sz="1400" b="1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1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1158677"/>
            <a:ext cx="7669212" cy="533400"/>
          </a:xfrm>
        </p:spPr>
        <p:txBody>
          <a:bodyPr/>
          <a:lstStyle/>
          <a:p>
            <a:r>
              <a:rPr lang="en-GB" dirty="0" smtClean="0"/>
              <a:t>EU vs. Non</a:t>
            </a:r>
            <a:r>
              <a:rPr lang="ru-RU" dirty="0"/>
              <a:t>-</a:t>
            </a:r>
            <a:r>
              <a:rPr lang="en-GB" dirty="0" smtClean="0"/>
              <a:t>EU regulations</a:t>
            </a:r>
            <a:r>
              <a:rPr lang="en-US" dirty="0" smtClean="0"/>
              <a:t>:  </a:t>
            </a:r>
            <a:r>
              <a:rPr lang="da-DK" dirty="0"/>
              <a:t>w</a:t>
            </a:r>
            <a:r>
              <a:rPr lang="en-GB" dirty="0" smtClean="0"/>
              <a:t>hat is it about???</a:t>
            </a:r>
            <a:endParaRPr lang="da-DK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8038" y="1628800"/>
            <a:ext cx="2160587" cy="9366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EMC</a:t>
            </a:r>
          </a:p>
        </p:txBody>
      </p:sp>
      <p:sp>
        <p:nvSpPr>
          <p:cNvPr id="7" name="AutoShape 5"/>
          <p:cNvSpPr txBox="1">
            <a:spLocks noChangeArrowheads="1"/>
          </p:cNvSpPr>
          <p:nvPr/>
        </p:nvSpPr>
        <p:spPr bwMode="auto">
          <a:xfrm>
            <a:off x="762000" y="1883171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84663" y="2246709"/>
            <a:ext cx="2087562" cy="1511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5513" y="2246709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10" name="Picture 8" descr="ET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6" b="10234"/>
          <a:stretch>
            <a:fillRect/>
          </a:stretch>
        </p:blipFill>
        <p:spPr bwMode="auto">
          <a:xfrm>
            <a:off x="1797050" y="6080521"/>
            <a:ext cx="191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C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864621"/>
            <a:ext cx="1727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38388" y="4856559"/>
            <a:ext cx="1587" cy="11509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78188" y="4850209"/>
            <a:ext cx="279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900" b="1"/>
              <a:t>M</a:t>
            </a:r>
          </a:p>
          <a:p>
            <a:pPr eaLnBrk="1" hangingPunct="1"/>
            <a:r>
              <a:rPr lang="da-DK" sz="900" b="1"/>
              <a:t>A</a:t>
            </a:r>
          </a:p>
          <a:p>
            <a:pPr eaLnBrk="1" hangingPunct="1"/>
            <a:r>
              <a:rPr lang="da-DK" sz="900" b="1"/>
              <a:t>N</a:t>
            </a:r>
          </a:p>
          <a:p>
            <a:pPr eaLnBrk="1" hangingPunct="1"/>
            <a:r>
              <a:rPr lang="da-DK" sz="900" b="1"/>
              <a:t>D</a:t>
            </a:r>
          </a:p>
          <a:p>
            <a:pPr eaLnBrk="1" hangingPunct="1"/>
            <a:r>
              <a:rPr lang="da-DK" sz="900" b="1"/>
              <a:t>A</a:t>
            </a:r>
          </a:p>
          <a:p>
            <a:pPr eaLnBrk="1" hangingPunct="1"/>
            <a:r>
              <a:rPr lang="da-DK" sz="900" b="1"/>
              <a:t>T</a:t>
            </a:r>
          </a:p>
          <a:p>
            <a:pPr eaLnBrk="1" hangingPunct="1"/>
            <a:r>
              <a:rPr lang="da-DK" sz="900" b="1"/>
              <a:t>E</a:t>
            </a:r>
          </a:p>
          <a:p>
            <a:pPr eaLnBrk="1" hangingPunct="1"/>
            <a:r>
              <a:rPr lang="da-DK" sz="900" b="1"/>
              <a:t>S</a:t>
            </a:r>
            <a:endParaRPr lang="en-US" sz="900" b="1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051050" y="4572396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Standards</a:t>
            </a:r>
            <a:endParaRPr lang="en-US" sz="1200" b="1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708400" y="6296421"/>
            <a:ext cx="11509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02038" y="6009084"/>
            <a:ext cx="682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SRDoc</a:t>
            </a:r>
            <a:endParaRPr lang="en-US" sz="1200" b="1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570288" y="6512321"/>
            <a:ext cx="11509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60763" y="6598046"/>
            <a:ext cx="149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Liaison Statement</a:t>
            </a:r>
            <a:endParaRPr lang="en-US" sz="1200" b="1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306638" y="4823221"/>
            <a:ext cx="11525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6227763" y="4766071"/>
            <a:ext cx="0" cy="1152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81650" y="4575571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CEPT Reports</a:t>
            </a:r>
            <a:endParaRPr lang="en-US" sz="1200" b="1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930775" y="4856559"/>
            <a:ext cx="1588" cy="1150937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937125" y="4850209"/>
            <a:ext cx="279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900" b="1"/>
              <a:t>M</a:t>
            </a:r>
          </a:p>
          <a:p>
            <a:pPr eaLnBrk="1" hangingPunct="1"/>
            <a:r>
              <a:rPr lang="da-DK" sz="900" b="1"/>
              <a:t>A</a:t>
            </a:r>
          </a:p>
          <a:p>
            <a:pPr eaLnBrk="1" hangingPunct="1"/>
            <a:r>
              <a:rPr lang="da-DK" sz="900" b="1"/>
              <a:t>N</a:t>
            </a:r>
          </a:p>
          <a:p>
            <a:pPr eaLnBrk="1" hangingPunct="1"/>
            <a:r>
              <a:rPr lang="da-DK" sz="900" b="1"/>
              <a:t>D</a:t>
            </a:r>
          </a:p>
          <a:p>
            <a:pPr eaLnBrk="1" hangingPunct="1"/>
            <a:r>
              <a:rPr lang="da-DK" sz="900" b="1"/>
              <a:t>A</a:t>
            </a:r>
          </a:p>
          <a:p>
            <a:pPr eaLnBrk="1" hangingPunct="1"/>
            <a:r>
              <a:rPr lang="da-DK" sz="900" b="1"/>
              <a:t>T</a:t>
            </a:r>
          </a:p>
          <a:p>
            <a:pPr eaLnBrk="1" hangingPunct="1"/>
            <a:r>
              <a:rPr lang="da-DK" sz="900" b="1"/>
              <a:t>E</a:t>
            </a:r>
          </a:p>
          <a:p>
            <a:pPr eaLnBrk="1" hangingPunct="1"/>
            <a:r>
              <a:rPr lang="da-DK" sz="900" b="1"/>
              <a:t>S</a:t>
            </a:r>
            <a:endParaRPr lang="en-US" sz="900" b="1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041900" y="4824809"/>
            <a:ext cx="1185863" cy="12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2273300" y="4292996"/>
            <a:ext cx="11509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417763" y="3813571"/>
            <a:ext cx="110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Harmonised 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Standards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948488" y="6063059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>
                <a:solidFill>
                  <a:srgbClr val="FF0000"/>
                </a:solidFill>
              </a:rPr>
              <a:t>ECC Decisions</a:t>
            </a:r>
          </a:p>
          <a:p>
            <a:pPr algn="l" eaLnBrk="1" hangingPunct="1"/>
            <a:r>
              <a:rPr lang="da-DK" sz="1200" b="1">
                <a:solidFill>
                  <a:srgbClr val="FF0000"/>
                </a:solidFill>
              </a:rPr>
              <a:t>ECC Recommendations</a:t>
            </a:r>
          </a:p>
          <a:p>
            <a:pPr algn="l" eaLnBrk="1" hangingPunct="1"/>
            <a:r>
              <a:rPr lang="da-DK" sz="1200" b="1">
                <a:solidFill>
                  <a:srgbClr val="FF0000"/>
                </a:solidFill>
              </a:rPr>
              <a:t>ECC Reports</a:t>
            </a:r>
          </a:p>
          <a:p>
            <a:pPr algn="l" eaLnBrk="1" hangingPunct="1"/>
            <a:r>
              <a:rPr lang="da-DK" sz="1200" b="1">
                <a:solidFill>
                  <a:srgbClr val="FF0000"/>
                </a:solidFill>
              </a:rPr>
              <a:t>CEPT Reports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187450" y="6350396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Standards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076825" y="4286646"/>
            <a:ext cx="11509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037138" y="3807221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Commission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Decisions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27784" y="2553096"/>
            <a:ext cx="934566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/>
              <a:t>TCAM</a:t>
            </a:r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821238" y="2553096"/>
            <a:ext cx="771525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/>
              <a:t>RSC</a:t>
            </a:r>
            <a:endParaRPr lang="en-US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57575" y="2238771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R&amp;TTE</a:t>
            </a:r>
          </a:p>
          <a:p>
            <a:pPr algn="l" eaLnBrk="1" hangingPunct="1"/>
            <a:r>
              <a:rPr lang="da-DK" sz="1200" b="1"/>
              <a:t>Directive</a:t>
            </a:r>
            <a:endParaRPr lang="en-US" sz="1200" b="1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514975" y="2192734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200" b="1"/>
              <a:t>Spectrum </a:t>
            </a:r>
          </a:p>
          <a:p>
            <a:pPr algn="l" eaLnBrk="1" hangingPunct="1"/>
            <a:r>
              <a:rPr lang="da-DK" sz="1200" b="1"/>
              <a:t>Decision</a:t>
            </a:r>
            <a:endParaRPr lang="en-US" sz="1200" b="1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3924300" y="2984896"/>
            <a:ext cx="17463" cy="77311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532188" y="3000771"/>
            <a:ext cx="4333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004346" y="3127771"/>
            <a:ext cx="14398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 dirty="0"/>
              <a:t>Spectrum Decision Process</a:t>
            </a:r>
            <a:endParaRPr lang="en-US" sz="1200" b="1" dirty="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6443663" y="6331346"/>
            <a:ext cx="503237" cy="19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562350" y="4856559"/>
            <a:ext cx="1588" cy="1150937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268538" y="3110309"/>
            <a:ext cx="771525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/>
              <a:t>98/34</a:t>
            </a:r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556000" y="3375421"/>
            <a:ext cx="7938" cy="36671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070225" y="3408759"/>
            <a:ext cx="504825" cy="9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3" name="Picture 41" descr="flag_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754834"/>
            <a:ext cx="16954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4036492" y="4077072"/>
            <a:ext cx="1471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solidFill>
                  <a:srgbClr val="FFFF00"/>
                </a:solidFill>
              </a:rPr>
              <a:t>EC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944688" y="4131071"/>
            <a:ext cx="395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HS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900113" y="6134496"/>
            <a:ext cx="395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EN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1258888" y="6205934"/>
            <a:ext cx="503237" cy="19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6156176" y="4164409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 dirty="0">
                <a:solidFill>
                  <a:srgbClr val="FF0000"/>
                </a:solidFill>
              </a:rPr>
              <a:t>EC</a:t>
            </a:r>
          </a:p>
          <a:p>
            <a:pPr eaLnBrk="1" hangingPunct="1"/>
            <a:r>
              <a:rPr lang="da-DK" sz="1200" b="1" dirty="0">
                <a:solidFill>
                  <a:srgbClr val="FF0000"/>
                </a:solidFill>
              </a:rPr>
              <a:t>Decisions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4932363" y="3037284"/>
            <a:ext cx="0" cy="720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827088" y="5774134"/>
            <a:ext cx="785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/>
              <a:t>Industry</a:t>
            </a:r>
            <a:endParaRPr lang="en-US" sz="1200" b="1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156325" y="3758009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/>
              <a:t>EU members</a:t>
            </a:r>
            <a:endParaRPr lang="en-US" sz="1200" b="1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7835900" y="5918596"/>
            <a:ext cx="1308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/>
              <a:t>CEPT</a:t>
            </a:r>
            <a:r>
              <a:rPr lang="da-DK" sz="1200" b="1">
                <a:solidFill>
                  <a:schemeClr val="accent2"/>
                </a:solidFill>
              </a:rPr>
              <a:t> </a:t>
            </a:r>
            <a:r>
              <a:rPr lang="da-DK" sz="1200" b="1"/>
              <a:t>members</a:t>
            </a:r>
            <a:endParaRPr lang="en-US" sz="1200" b="1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1476375" y="3915171"/>
            <a:ext cx="785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/>
              <a:t>Industry</a:t>
            </a:r>
            <a:endParaRPr lang="en-US" sz="1200" b="1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116013" y="5270896"/>
            <a:ext cx="6408737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971550" y="4334271"/>
            <a:ext cx="0" cy="7921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 rot="16200000">
            <a:off x="648494" y="4368402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</a:rPr>
              <a:t>EU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740650" y="4837509"/>
            <a:ext cx="0" cy="7921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 rot="16200000">
            <a:off x="7241382" y="4689077"/>
            <a:ext cx="1720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</a:rPr>
              <a:t>Non-EU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6869" y="2333059"/>
            <a:ext cx="2155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7030A0"/>
                </a:solidFill>
              </a:rPr>
              <a:t>Is this a diagram of a heating system?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1158677"/>
            <a:ext cx="7669212" cy="533400"/>
          </a:xfrm>
        </p:spPr>
        <p:txBody>
          <a:bodyPr/>
          <a:lstStyle/>
          <a:p>
            <a:r>
              <a:rPr lang="en-GB" dirty="0" smtClean="0"/>
              <a:t>EU vs. Non</a:t>
            </a:r>
            <a:r>
              <a:rPr lang="ru-RU" dirty="0"/>
              <a:t>-</a:t>
            </a:r>
            <a:r>
              <a:rPr lang="en-GB" dirty="0" smtClean="0"/>
              <a:t>EU regulations</a:t>
            </a:r>
            <a:r>
              <a:rPr lang="en-US" dirty="0" smtClean="0"/>
              <a:t>:  </a:t>
            </a:r>
            <a:r>
              <a:rPr lang="da-DK" dirty="0"/>
              <a:t>w</a:t>
            </a:r>
            <a:r>
              <a:rPr lang="en-GB" dirty="0" smtClean="0"/>
              <a:t>hat is it about???</a:t>
            </a:r>
            <a:endParaRPr lang="da-DK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8038" y="1628800"/>
            <a:ext cx="2160587" cy="9366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</a:rPr>
              <a:t>EMC</a:t>
            </a:r>
          </a:p>
        </p:txBody>
      </p:sp>
      <p:sp>
        <p:nvSpPr>
          <p:cNvPr id="7" name="AutoShape 5"/>
          <p:cNvSpPr txBox="1">
            <a:spLocks noChangeArrowheads="1"/>
          </p:cNvSpPr>
          <p:nvPr/>
        </p:nvSpPr>
        <p:spPr bwMode="auto">
          <a:xfrm>
            <a:off x="762000" y="1883171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84663" y="2246709"/>
            <a:ext cx="2087562" cy="1511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5513" y="2246709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rgbClr val="000000"/>
              </a:solidFill>
            </a:endParaRPr>
          </a:p>
        </p:txBody>
      </p:sp>
      <p:pic>
        <p:nvPicPr>
          <p:cNvPr id="10" name="Picture 8" descr="ET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6" b="10234"/>
          <a:stretch>
            <a:fillRect/>
          </a:stretch>
        </p:blipFill>
        <p:spPr bwMode="auto">
          <a:xfrm>
            <a:off x="1797050" y="6080521"/>
            <a:ext cx="191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C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864621"/>
            <a:ext cx="1727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38388" y="4856559"/>
            <a:ext cx="1587" cy="11509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78188" y="4850209"/>
            <a:ext cx="279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M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A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N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D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A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T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E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S</a:t>
            </a:r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051050" y="4572396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Standards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708400" y="6296421"/>
            <a:ext cx="11509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02038" y="6009084"/>
            <a:ext cx="682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SRDoc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570288" y="6512321"/>
            <a:ext cx="11509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60763" y="6598046"/>
            <a:ext cx="149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Liaison Statement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306638" y="4823221"/>
            <a:ext cx="11525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6227763" y="4766071"/>
            <a:ext cx="0" cy="1152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81650" y="4575571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CEPT Reports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930775" y="4856559"/>
            <a:ext cx="1588" cy="1150937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937125" y="4850209"/>
            <a:ext cx="279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M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A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N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D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A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T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E</a:t>
            </a:r>
          </a:p>
          <a:p>
            <a:pPr eaLnBrk="1" hangingPunct="1"/>
            <a:r>
              <a:rPr lang="da-DK" sz="900" b="1">
                <a:solidFill>
                  <a:srgbClr val="000000"/>
                </a:solidFill>
              </a:rPr>
              <a:t>S</a:t>
            </a:r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041900" y="4824809"/>
            <a:ext cx="1185863" cy="12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2273300" y="4292996"/>
            <a:ext cx="11509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417763" y="3813571"/>
            <a:ext cx="110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Harmonised 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Standards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948488" y="6063059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ECC Decisions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ECC Recommendations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ECC Reports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CEPT Reports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187450" y="6350396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Standards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076825" y="4286646"/>
            <a:ext cx="11509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037138" y="3807221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Commission</a:t>
            </a:r>
          </a:p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Decisions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27784" y="2553096"/>
            <a:ext cx="934566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>
                <a:solidFill>
                  <a:srgbClr val="000000"/>
                </a:solidFill>
              </a:rPr>
              <a:t>TCAM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821238" y="2553096"/>
            <a:ext cx="771525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>
                <a:solidFill>
                  <a:srgbClr val="000000"/>
                </a:solidFill>
              </a:rPr>
              <a:t>RSC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57575" y="2238771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R&amp;TTE</a:t>
            </a:r>
          </a:p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Directive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514975" y="2192734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Spectrum </a:t>
            </a:r>
          </a:p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Decision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3924300" y="2984896"/>
            <a:ext cx="17463" cy="77311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532188" y="3000771"/>
            <a:ext cx="4333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004346" y="3127771"/>
            <a:ext cx="14398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 dirty="0">
                <a:solidFill>
                  <a:srgbClr val="000000"/>
                </a:solidFill>
              </a:rPr>
              <a:t>Spectrum Decision Process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6443663" y="6331346"/>
            <a:ext cx="503237" cy="19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562350" y="4856559"/>
            <a:ext cx="1588" cy="1150937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268538" y="3110309"/>
            <a:ext cx="771525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>
                <a:solidFill>
                  <a:srgbClr val="000000"/>
                </a:solidFill>
              </a:rPr>
              <a:t>98/34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556000" y="3375421"/>
            <a:ext cx="7938" cy="36671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070225" y="3408759"/>
            <a:ext cx="504825" cy="9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pic>
        <p:nvPicPr>
          <p:cNvPr id="43" name="Picture 41" descr="flag_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754834"/>
            <a:ext cx="16954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4036492" y="4077072"/>
            <a:ext cx="1471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solidFill>
                  <a:srgbClr val="FFFF00"/>
                </a:solidFill>
              </a:rPr>
              <a:t>EC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944688" y="4131071"/>
            <a:ext cx="395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HS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900113" y="6134496"/>
            <a:ext cx="395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FF0000"/>
                </a:solidFill>
              </a:rPr>
              <a:t>EN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 flipV="1">
            <a:off x="1258888" y="6205934"/>
            <a:ext cx="503237" cy="19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6156176" y="4164409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 dirty="0">
                <a:solidFill>
                  <a:srgbClr val="FF0000"/>
                </a:solidFill>
              </a:rPr>
              <a:t>EC</a:t>
            </a:r>
          </a:p>
          <a:p>
            <a:pPr eaLnBrk="1" hangingPunct="1"/>
            <a:r>
              <a:rPr lang="da-DK" sz="1200" b="1" dirty="0">
                <a:solidFill>
                  <a:srgbClr val="FF0000"/>
                </a:solidFill>
              </a:rPr>
              <a:t>Decisions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4932363" y="3037284"/>
            <a:ext cx="0" cy="720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827088" y="5774134"/>
            <a:ext cx="785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Industry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156325" y="3758009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EU members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7835900" y="5918596"/>
            <a:ext cx="1308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CEPT</a:t>
            </a:r>
            <a:r>
              <a:rPr lang="da-DK" sz="1200" b="1">
                <a:solidFill>
                  <a:srgbClr val="333399"/>
                </a:solidFill>
              </a:rPr>
              <a:t> </a:t>
            </a:r>
            <a:r>
              <a:rPr lang="da-DK" sz="1200" b="1">
                <a:solidFill>
                  <a:srgbClr val="000000"/>
                </a:solidFill>
              </a:rPr>
              <a:t>members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1476375" y="3915171"/>
            <a:ext cx="785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Industry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1116013" y="5270896"/>
            <a:ext cx="6408737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971550" y="4334271"/>
            <a:ext cx="0" cy="7921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 rot="16200000">
            <a:off x="648494" y="4368402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99CC00"/>
                </a:solidFill>
              </a:rPr>
              <a:t>EU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740650" y="4837509"/>
            <a:ext cx="0" cy="7921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 rot="16200000">
            <a:off x="7241382" y="4689077"/>
            <a:ext cx="1720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99CC00"/>
                </a:solidFill>
              </a:rPr>
              <a:t>Non-EU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7193" y="2967335"/>
            <a:ext cx="56096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96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 E L P !!</a:t>
            </a:r>
            <a:endParaRPr lang="en-GB" sz="9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9272" y="1412776"/>
            <a:ext cx="9145016" cy="533400"/>
          </a:xfrm>
        </p:spPr>
        <p:txBody>
          <a:bodyPr/>
          <a:lstStyle/>
          <a:p>
            <a:r>
              <a:rPr lang="da-DK" altLang="da-DK" sz="2200" dirty="0" smtClean="0"/>
              <a:t>European  regulatory framework for radio spectrum and equipment </a:t>
            </a:r>
            <a:endParaRPr lang="en-GB" altLang="da-DK" sz="2200" dirty="0" smtClean="0"/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907704" y="2130424"/>
            <a:ext cx="5112568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126163" y="4667250"/>
            <a:ext cx="233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</a:rPr>
              <a:t>Read more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  <a:hlinkClick r:id=""/>
              </a:rPr>
              <a:t>http://apps.cept.org/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C00000"/>
                </a:solidFill>
                <a:hlinkClick r:id=""/>
              </a:rPr>
              <a:t>eccetsirel/</a:t>
            </a:r>
            <a:endParaRPr lang="en-GB" altLang="da-DK" dirty="0">
              <a:solidFill>
                <a:srgbClr val="000000"/>
              </a:solidFill>
            </a:endParaRPr>
          </a:p>
        </p:txBody>
      </p:sp>
      <p:cxnSp>
        <p:nvCxnSpPr>
          <p:cNvPr id="6149" name="Straight Arrow Connector 11"/>
          <p:cNvCxnSpPr>
            <a:cxnSpLocks noChangeShapeType="1"/>
          </p:cNvCxnSpPr>
          <p:nvPr/>
        </p:nvCxnSpPr>
        <p:spPr bwMode="auto">
          <a:xfrm flipH="1" flipV="1">
            <a:off x="7007226" y="2775857"/>
            <a:ext cx="589110" cy="50912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346450"/>
            <a:ext cx="79216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445125"/>
            <a:ext cx="942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45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32050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1412776"/>
            <a:ext cx="7543800" cy="533400"/>
          </a:xfrm>
        </p:spPr>
        <p:txBody>
          <a:bodyPr/>
          <a:lstStyle/>
          <a:p>
            <a:r>
              <a:rPr lang="da-DK" altLang="da-DK" sz="2200" dirty="0" smtClean="0"/>
              <a:t>Roles of the three European regulatory organizations</a:t>
            </a:r>
            <a:endParaRPr lang="en-US" altLang="da-DK" sz="2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altLang="da-DK" sz="1400" dirty="0" smtClean="0"/>
          </a:p>
          <a:p>
            <a:pPr>
              <a:buFontTx/>
              <a:buNone/>
            </a:pPr>
            <a:endParaRPr lang="en-GB" altLang="da-DK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43438" y="2344420"/>
            <a:ext cx="4321175" cy="1939925"/>
            <a:chOff x="4643438" y="2344420"/>
            <a:chExt cx="4321175" cy="1939925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4643438" y="2344420"/>
              <a:ext cx="4321175" cy="193992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CEPT/ECC: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a-DK" sz="2000" dirty="0">
                  <a:solidFill>
                    <a:srgbClr val="000000"/>
                  </a:solidFill>
                </a:rPr>
                <a:t>Consensus and voluntary character</a:t>
              </a:r>
              <a:endParaRPr lang="da-DK" altLang="da-DK" sz="2000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Spectrum designation to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systems/applications </a:t>
              </a:r>
              <a:r>
                <a:rPr lang="da-DK" altLang="da-DK" sz="2000" dirty="0">
                  <a:solidFill>
                    <a:srgbClr val="000000"/>
                  </a:solidFill>
                </a:rPr>
                <a:t>and technical conditions for its use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(48 member countries)</a:t>
              </a:r>
              <a:endParaRPr lang="en-GB" altLang="da-DK" sz="2000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633" y="3551555"/>
              <a:ext cx="670560" cy="7086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5425" y="2344420"/>
            <a:ext cx="4321175" cy="1948180"/>
            <a:chOff x="225425" y="2324100"/>
            <a:chExt cx="4321175" cy="1968500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225425" y="2324100"/>
              <a:ext cx="4321175" cy="19685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European Commission: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Single market issues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Binding regulations based on the technical expertise of CEPT/ECC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and harmonised standards of ETSI (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28 </a:t>
              </a:r>
              <a:r>
                <a:rPr lang="da-DK" altLang="da-DK" sz="2000" dirty="0">
                  <a:solidFill>
                    <a:srgbClr val="000000"/>
                  </a:solidFill>
                </a:rPr>
                <a:t>Member States)</a:t>
              </a:r>
              <a:r>
                <a:rPr lang="da-DK" altLang="da-DK" dirty="0">
                  <a:solidFill>
                    <a:srgbClr val="000000"/>
                  </a:solidFill>
                </a:rPr>
                <a:t> </a:t>
              </a:r>
              <a:endParaRPr lang="en-GB" altLang="da-DK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3" descr="E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782" y="3863105"/>
              <a:ext cx="587106" cy="39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25425" y="4427009"/>
            <a:ext cx="8739188" cy="1938992"/>
            <a:chOff x="225425" y="4427009"/>
            <a:chExt cx="8739188" cy="1938992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25425" y="4427009"/>
              <a:ext cx="8739188" cy="1938992"/>
            </a:xfrm>
            <a:prstGeom prst="rect">
              <a:avLst/>
            </a:prstGeom>
            <a:noFill/>
            <a:ln w="38100">
              <a:solidFill>
                <a:srgbClr val="887F6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b="1" dirty="0">
                  <a:solidFill>
                    <a:srgbClr val="000000"/>
                  </a:solidFill>
                </a:rPr>
                <a:t>ETSI: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European Harmonised standards (EN) for radio equipment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‘System Reference Documents’ (SRDoc) which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inform and trigger much of the CEPT/ECC work</a:t>
              </a:r>
              <a:endParaRPr lang="da-DK" altLang="da-DK" sz="20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>
                  <a:solidFill>
                    <a:srgbClr val="000000"/>
                  </a:solidFill>
                </a:rPr>
                <a:t>(over 700 industry members </a:t>
              </a:r>
              <a:r>
                <a:rPr lang="da-DK" altLang="da-DK" sz="2000" dirty="0" smtClean="0">
                  <a:solidFill>
                    <a:srgbClr val="000000"/>
                  </a:solidFill>
                </a:rPr>
                <a:t>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2000" dirty="0" smtClean="0">
                  <a:solidFill>
                    <a:srgbClr val="000000"/>
                  </a:solidFill>
                </a:rPr>
                <a:t>and </a:t>
              </a:r>
              <a:r>
                <a:rPr lang="da-DK" altLang="da-DK" sz="2000" dirty="0">
                  <a:solidFill>
                    <a:srgbClr val="000000"/>
                  </a:solidFill>
                </a:rPr>
                <a:t>European naitonal regulators)</a:t>
              </a:r>
              <a:endParaRPr lang="en-GB" altLang="da-DK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5" descr="header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057" y="5837972"/>
              <a:ext cx="1224136" cy="46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9674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Propose legislation to Parliament and Council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Administer and implement Community policies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Enforce Community law 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Negotiate international agreements, mainly those relating to trade and cooperation</a:t>
            </a:r>
          </a:p>
          <a:p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4" y="5805264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46213"/>
            <a:ext cx="8064896" cy="533400"/>
          </a:xfrm>
        </p:spPr>
        <p:txBody>
          <a:bodyPr/>
          <a:lstStyle/>
          <a:p>
            <a:r>
              <a:rPr lang="en-US" dirty="0" smtClean="0"/>
              <a:t>CEPT footprint: all EU Member States + rest of Europe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16650" y="2693368"/>
            <a:ext cx="2811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>
                <a:solidFill>
                  <a:schemeClr val="accent2"/>
                </a:solidFill>
              </a:rPr>
              <a:t>EU states shown in blue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6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81" y="5661248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37073"/>
            <a:ext cx="5360268" cy="3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EU radio spectrum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94" y="2276872"/>
            <a:ext cx="7992888" cy="395401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Coordinate spectrum management approaches across the Union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Objectives: 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Support </a:t>
            </a:r>
            <a:r>
              <a:rPr lang="en-US" dirty="0">
                <a:solidFill>
                  <a:srgbClr val="333399"/>
                </a:solidFill>
              </a:rPr>
              <a:t>the internal market for wireless services 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Foster </a:t>
            </a:r>
            <a:r>
              <a:rPr lang="en-US" dirty="0">
                <a:solidFill>
                  <a:srgbClr val="333399"/>
                </a:solidFill>
              </a:rPr>
              <a:t>innovation in electronic communications and other sectors</a:t>
            </a:r>
          </a:p>
          <a:p>
            <a:pPr>
              <a:buClr>
                <a:srgbClr val="FF0000"/>
              </a:buClr>
            </a:pPr>
            <a:r>
              <a:rPr lang="en-US" dirty="0" err="1">
                <a:solidFill>
                  <a:srgbClr val="333399"/>
                </a:solidFill>
              </a:rPr>
              <a:t>Harmonise</a:t>
            </a:r>
            <a:r>
              <a:rPr lang="en-US" dirty="0">
                <a:solidFill>
                  <a:srgbClr val="333399"/>
                </a:solidFill>
              </a:rPr>
              <a:t> access conditions at EU level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Ensure </a:t>
            </a:r>
            <a:r>
              <a:rPr lang="en-US" dirty="0">
                <a:solidFill>
                  <a:srgbClr val="333399"/>
                </a:solidFill>
              </a:rPr>
              <a:t>efficient use of radio spectrum 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333399"/>
                </a:solidFill>
              </a:rPr>
              <a:t>Enable </a:t>
            </a:r>
            <a:r>
              <a:rPr lang="en-US" dirty="0">
                <a:solidFill>
                  <a:srgbClr val="333399"/>
                </a:solidFill>
              </a:rPr>
              <a:t>interoperability of radio equipment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333399"/>
                </a:solidFill>
              </a:rPr>
              <a:t>More flexibility through the principles of technology and service neutrality and the possibility for users to transfer and lease rights to use spectrum under certain conditions</a:t>
            </a:r>
          </a:p>
          <a:p>
            <a:endParaRPr lang="da-DK" dirty="0"/>
          </a:p>
        </p:txBody>
      </p:sp>
      <p:pic>
        <p:nvPicPr>
          <p:cNvPr id="5" name="Picture 4" descr="EU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52" y="2852936"/>
            <a:ext cx="10652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805</Words>
  <Application>Microsoft Office PowerPoint</Application>
  <PresentationFormat>On-screen Show (4:3)</PresentationFormat>
  <Paragraphs>238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Blank Presentation</vt:lpstr>
      <vt:lpstr>1_Blank Presentation</vt:lpstr>
      <vt:lpstr>2_Blank Presentation</vt:lpstr>
      <vt:lpstr>Clip</vt:lpstr>
      <vt:lpstr>European Regulatory Environment (just a part!) </vt:lpstr>
      <vt:lpstr>National and European-wide regulations</vt:lpstr>
      <vt:lpstr>EU vs. Non-EU regulations:  what is it about???</vt:lpstr>
      <vt:lpstr>EU vs. Non-EU regulations:  what is it about???</vt:lpstr>
      <vt:lpstr>European  regulatory framework for radio spectrum and equipment </vt:lpstr>
      <vt:lpstr>Roles of the three European regulatory organizations</vt:lpstr>
      <vt:lpstr>EC Roles</vt:lpstr>
      <vt:lpstr>CEPT footprint: all EU Member States + rest of Europe</vt:lpstr>
      <vt:lpstr>EU radio spectrum policy</vt:lpstr>
      <vt:lpstr>European Commission: “DG CONNECT” and “Enterprise and Industry” </vt:lpstr>
      <vt:lpstr>European Commission: Radio Spectrum Committee (RSC or ‘RSComm’)</vt:lpstr>
      <vt:lpstr>European Union Radio Spectrum Policy Group (RSPG)</vt:lpstr>
      <vt:lpstr>BEREC</vt:lpstr>
      <vt:lpstr>Transition from R&amp;TTE to RED Directive</vt:lpstr>
      <vt:lpstr>ETSI: European Telecommunications Standards Institute </vt:lpstr>
      <vt:lpstr>ETSI (2)</vt:lpstr>
      <vt:lpstr>European  regulatory framework for radio spectrum and equipment 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ECO</cp:lastModifiedBy>
  <cp:revision>193</cp:revision>
  <cp:lastPrinted>2014-06-02T14:01:40Z</cp:lastPrinted>
  <dcterms:created xsi:type="dcterms:W3CDTF">2011-05-10T00:01:45Z</dcterms:created>
  <dcterms:modified xsi:type="dcterms:W3CDTF">2014-06-02T15:35:53Z</dcterms:modified>
</cp:coreProperties>
</file>